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81" r:id="rId6"/>
    <p:sldId id="260" r:id="rId7"/>
    <p:sldId id="270" r:id="rId8"/>
    <p:sldId id="272" r:id="rId9"/>
    <p:sldId id="271" r:id="rId10"/>
    <p:sldId id="262" r:id="rId11"/>
    <p:sldId id="279" r:id="rId12"/>
    <p:sldId id="261" r:id="rId13"/>
    <p:sldId id="273" r:id="rId14"/>
    <p:sldId id="274" r:id="rId15"/>
    <p:sldId id="275" r:id="rId16"/>
    <p:sldId id="276" r:id="rId17"/>
    <p:sldId id="277" r:id="rId18"/>
    <p:sldId id="278" r:id="rId19"/>
    <p:sldId id="269" r:id="rId20"/>
    <p:sldId id="267" r:id="rId21"/>
    <p:sldId id="268" r:id="rId22"/>
    <p:sldId id="28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A8DA"/>
    <a:srgbClr val="0E112C"/>
    <a:srgbClr val="0C1144"/>
    <a:srgbClr val="727BD0"/>
    <a:srgbClr val="212933"/>
    <a:srgbClr val="FFFF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3" autoAdjust="0"/>
    <p:restoredTop sz="82960" autoAdjust="0"/>
  </p:normalViewPr>
  <p:slideViewPr>
    <p:cSldViewPr snapToGrid="0">
      <p:cViewPr varScale="1">
        <p:scale>
          <a:sx n="64" d="100"/>
          <a:sy n="64" d="100"/>
        </p:scale>
        <p:origin x="10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019AD-327A-4830-8CD2-BBA515E44FE8}" type="datetimeFigureOut">
              <a:rPr lang="en-US" smtClean="0"/>
              <a:t>29-Jun-17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69D76-0878-4ED7-B1FB-1641BD71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670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เลือกธีมได้ เปลี่ยนเฉพาะตัวละคร ศัตรู พื้นหลัง</a:t>
            </a:r>
          </a:p>
          <a:p>
            <a:r>
              <a:rPr lang="en-US" dirty="0"/>
              <a:t>Cursor auto scan</a:t>
            </a:r>
            <a:r>
              <a:rPr lang="th-TH" dirty="0"/>
              <a:t> เพราะน้องเลื่อนไม่ได้ เมื่อ</a:t>
            </a:r>
            <a:r>
              <a:rPr lang="en-US" dirty="0"/>
              <a:t> cursor </a:t>
            </a:r>
            <a:r>
              <a:rPr lang="th-TH" dirty="0"/>
              <a:t>ไปอยู่ตรงตำแหน่งต้องการให้คลิก</a:t>
            </a:r>
          </a:p>
          <a:p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655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th-TH" dirty="0"/>
              <a:t>คลิกเพื่อกระโดดข้ามสิ่งกีดขวาง</a:t>
            </a:r>
            <a:endParaRPr lang="en-US" dirty="0"/>
          </a:p>
          <a:p>
            <a:r>
              <a:rPr lang="en-US" dirty="0"/>
              <a:t>- </a:t>
            </a:r>
            <a:r>
              <a:rPr lang="th-TH" dirty="0"/>
              <a:t>จะมีคะแนนนับเพิ่มไปเรื่อยๆตามเวลา</a:t>
            </a:r>
          </a:p>
          <a:p>
            <a:r>
              <a:rPr lang="en-US" dirty="0"/>
              <a:t>- </a:t>
            </a:r>
            <a:r>
              <a:rPr lang="th-TH" dirty="0"/>
              <a:t>หากกระโดดหนึ่งครั้ง คะแนนจะเพิ่มขึ้น </a:t>
            </a:r>
            <a:r>
              <a:rPr lang="en-US" dirty="0"/>
              <a:t>5 </a:t>
            </a:r>
            <a:r>
              <a:rPr lang="th-TH" dirty="0"/>
              <a:t>คะแนน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th-TH" dirty="0"/>
              <a:t>สิ่งกีดขวางจะมีขนาดต่างกันไปโดยการสุ่ม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083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- </a:t>
            </a:r>
            <a:r>
              <a:rPr lang="th-TH" dirty="0"/>
              <a:t>หากโดนสิ่งกีดขวางจะเกมโอเวอร์</a:t>
            </a:r>
          </a:p>
          <a:p>
            <a:r>
              <a:rPr lang="en-US" dirty="0"/>
              <a:t>- </a:t>
            </a:r>
            <a:r>
              <a:rPr lang="th-TH" dirty="0"/>
              <a:t>เมื่อจบเกมจะมีบอกคะแนนที่เล่นได้ และคะแนนสูงสุด</a:t>
            </a:r>
          </a:p>
          <a:p>
            <a:r>
              <a:rPr lang="en-US" dirty="0"/>
              <a:t>- </a:t>
            </a:r>
            <a:r>
              <a:rPr lang="th-TH" dirty="0"/>
              <a:t>แต่ละด่านจะเหมือนกัน ใช้คะแนนสูงสุดร่วมกัน</a:t>
            </a:r>
          </a:p>
          <a:p>
            <a:r>
              <a:rPr lang="en-US" dirty="0"/>
              <a:t>- </a:t>
            </a:r>
            <a:r>
              <a:rPr lang="th-TH" dirty="0"/>
              <a:t>คลิกเพื่อ </a:t>
            </a:r>
            <a:r>
              <a:rPr lang="en-US" dirty="0"/>
              <a:t>restart</a:t>
            </a: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0236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ผู้ปกครองหรือเจ้าหน้าที่พยาบาลสามารถปปรับตั้งค่าให้เหมาะสมกับน้อง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ขนาดตัวละคร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ขนาดสิ่งกีดขวาง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ความเร็วของสิ่งกีดขวาง</a:t>
            </a:r>
          </a:p>
          <a:p>
            <a:r>
              <a:rPr lang="th-TH" dirty="0"/>
              <a:t>เปิด</a:t>
            </a:r>
            <a:r>
              <a:rPr lang="en-US" dirty="0"/>
              <a:t>/</a:t>
            </a:r>
            <a:r>
              <a:rPr lang="th-TH" dirty="0"/>
              <a:t>ปิดเสียง</a:t>
            </a:r>
          </a:p>
          <a:p>
            <a:pPr marL="0" indent="0">
              <a:buNone/>
            </a:pPr>
            <a:endParaRPr lang="th-TH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081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ตัวอย่าง ไซส์เล็ก</a:t>
            </a:r>
            <a:r>
              <a:rPr lang="en-US" dirty="0"/>
              <a:t>-</a:t>
            </a:r>
            <a:r>
              <a:rPr lang="th-TH" dirty="0"/>
              <a:t>ใหญ่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62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First </a:t>
            </a:r>
            <a:r>
              <a:rPr lang="en-US" dirty="0" err="1"/>
              <a:t>im</a:t>
            </a:r>
            <a:r>
              <a:rPr lang="en-US" dirty="0"/>
              <a:t> going to let’s you know about children with severe physical disabilities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Second I will explain the </a:t>
            </a:r>
            <a:r>
              <a:rPr lang="en-US" sz="12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System of switch activities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Next step is my project that </a:t>
            </a:r>
            <a:r>
              <a:rPr lang="en-US" sz="12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Development of a switch accessible software</a:t>
            </a: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And I’ll show demo </a:t>
            </a:r>
          </a:p>
          <a:p>
            <a:pPr marL="171450" indent="-171450">
              <a:buFontTx/>
              <a:buChar char="-"/>
            </a:pPr>
            <a:r>
              <a:rPr lang="en-US" sz="12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And the last one is conclusion</a:t>
            </a:r>
            <a:endParaRPr lang="th-TH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48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 </a:t>
            </a:r>
            <a:r>
              <a:rPr lang="en-US" dirty="0"/>
              <a:t>children with severe physical disabilities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 cetera.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993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21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เมื่อการสื่อสารเป็นเรื่องยาก ทำให้เกิดการเรียนรู้ยากตามมาด้วย</a:t>
            </a:r>
          </a:p>
          <a:p>
            <a:r>
              <a:rPr lang="th-TH" dirty="0"/>
              <a:t>จึงเป็นที่มาของ </a:t>
            </a:r>
            <a:r>
              <a:rPr lang="en-US" dirty="0"/>
              <a:t>switch activity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2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6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</a:t>
            </a:r>
            <a:r>
              <a:rPr lang="en-US" dirty="0" err="1"/>
              <a:t>vdo</a:t>
            </a:r>
            <a:r>
              <a:rPr lang="en-US" dirty="0"/>
              <a:t> Just a moment ago is use a ____________________ sensor for control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8363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5921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21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5A41-99B9-4D06-9CEB-911902FE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33BE-F4C7-4E8D-8DAF-191354FF3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5C53-0546-41B5-953F-2C1F222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473E1-45A3-4AD8-A84B-5899F3D6B2DD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61C5-4CEC-437D-B43D-005B4B1D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AE2E-5593-4601-BB28-46A32B4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8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1D41-FB2B-43DB-9177-14ADED86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DFA41-B788-44BA-9144-75E8E9BBC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D1D05-547E-4FFA-8193-4717842C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98491-B753-4D20-9F76-48DA25F5A8B6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2F8F1-049A-4216-88CE-6D40427E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900B-1926-4134-B743-2B6D71A6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4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E451E-6728-4E82-B481-49116854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85846-99E0-4F84-8461-DC12FC0D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2F32-3BD9-4C7A-9C4B-37453954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6209-EF36-4818-A81B-DF55BAE69D1B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0EC25-96CA-4AEE-8F3C-E279504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D0DD-CE24-49F2-88BC-B724F0FB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1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A2BD-4A2B-42FC-ABA1-F56D658D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FF72-95B3-49D7-8E2A-76BCDF04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22AE9-F69E-4494-AF6D-6DE2C384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72C1-5DD8-4C58-A945-F79DD05FC3F5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FEDF-15A8-40C4-A8B6-6D82FF6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D253-D4B0-44F3-A9C0-FA988A08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BE8-8A6F-4DD5-BEEF-3713EA7A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1EEB5-F1F0-4FE4-BCDD-2518FC98A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846B-EA7D-4B41-8331-600F5D67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21883-A486-4F96-9A20-28CA75066E2C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6D6D-5DFE-4735-8E4E-5EBB8DDF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5D6C-1B87-49DB-8B24-07BFA238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0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7F5-CB32-4A8D-9490-5E053B6AC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D964-4D8C-4B8F-BB9D-46D0BDD8A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A7C5C-65D4-447D-BDBA-BE958C929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00C1-66CE-4C73-A68D-49117D68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3A28-A22F-4BA3-B389-404848FBA702}" type="datetime1">
              <a:rPr lang="en-US" smtClean="0"/>
              <a:t>29-Jun-17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F1D4-24FB-4C3E-B5E3-2DC7DFA6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AC62-86A1-40B8-B734-686F7F60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B29-BDE6-420E-BEC9-579B7D51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7511B-2533-4D6B-BC15-919B4A45A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95609-25A8-4258-B2DC-BE1F51EDC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F4150-7709-485B-A65C-89137F5CE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34520-A914-43BA-B57C-E325579A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E221-21B7-4556-BE2F-90379FA0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C6D28-4BCD-43EB-9474-29A005D5AAF7}" type="datetime1">
              <a:rPr lang="en-US" smtClean="0"/>
              <a:t>29-Jun-17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0029E-F5E0-4E0A-89B6-507C156F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72EA5-9014-43EE-A563-138E855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D3C0-134F-455B-85F6-972D2111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1EED8-3B03-42B1-BA23-9412B72E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080A-7A31-406B-93AA-11F0CFE44B56}" type="datetime1">
              <a:rPr lang="en-US" smtClean="0"/>
              <a:t>29-Jun-17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6F0C8-BAE3-4049-AE07-2A51FFA3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A0BF4-86F9-4C8F-B9BA-4AF62F75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181A3-E729-417F-9972-F6DCFDD0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E1D85-E969-4B7F-9885-2F850114C71F}" type="datetime1">
              <a:rPr lang="en-US" smtClean="0"/>
              <a:t>29-Jun-17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DFEF1-445A-4509-A62A-C705AB1A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97041-BC58-4DCB-8BCC-13DBD5BC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5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1EACE-8129-4121-851D-452F0A7C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C1CF-90B1-4BF8-BF7C-0DF282270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3D55-3E7E-4A2C-8665-CFEB89261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C0B3D-3BFD-4058-942C-B0E628B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FE71-FF03-4E9C-983F-7E181009BEE4}" type="datetime1">
              <a:rPr lang="en-US" smtClean="0"/>
              <a:t>29-Jun-17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11D9-4FEB-4945-8E59-BE6326AC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5EBB-201D-491F-B284-DD1AE8C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0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C48-0B63-441E-BF41-0CB80FE9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F9B7B-28B3-4405-B148-767558040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56BCE-8689-44FB-9C64-E17A6BECB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2C7F-66BD-457E-9FC0-5C29CA21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3E980-2AEA-42D7-9AC1-E412E2D9C297}" type="datetime1">
              <a:rPr lang="en-US" smtClean="0"/>
              <a:t>29-Jun-17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D4A4-C539-417F-998F-CF6FDC80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4E7-69D0-4BDE-A735-5AEEB006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8E9E9-3288-4AD0-BF15-4DEF1DC8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3370-7A31-4568-8B25-A69C7CBF2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C5C6-04DC-4902-8B3E-599613F0B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24D1-297D-4204-8AC3-F73840F3EADD}" type="datetime1">
              <a:rPr lang="en-US" smtClean="0"/>
              <a:t>29-Jun-17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66B9-6524-43F1-85E4-9E1DBA34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FC-B052-4C36-B930-3D639CAC0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0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tx2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Triangle 2">
            <a:extLst>
              <a:ext uri="{FF2B5EF4-FFF2-40B4-BE49-F238E27FC236}">
                <a16:creationId xmlns:a16="http://schemas.microsoft.com/office/drawing/2014/main" id="{CE7A6A31-0DF8-42A5-996B-F7F46E426730}"/>
              </a:ext>
            </a:extLst>
          </p:cNvPr>
          <p:cNvSpPr/>
          <p:nvPr/>
        </p:nvSpPr>
        <p:spPr>
          <a:xfrm rot="9718493">
            <a:off x="2923436" y="-2847807"/>
            <a:ext cx="13279328" cy="17177741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lowchart: Data 7">
            <a:extLst>
              <a:ext uri="{FF2B5EF4-FFF2-40B4-BE49-F238E27FC236}">
                <a16:creationId xmlns:a16="http://schemas.microsoft.com/office/drawing/2014/main" id="{A21EDCB2-2DA2-4815-8B22-3565058D7418}"/>
              </a:ext>
            </a:extLst>
          </p:cNvPr>
          <p:cNvSpPr/>
          <p:nvPr/>
        </p:nvSpPr>
        <p:spPr>
          <a:xfrm flipH="1">
            <a:off x="-2800351" y="2489869"/>
            <a:ext cx="13049249" cy="1707012"/>
          </a:xfrm>
          <a:prstGeom prst="flowChartInputOutput">
            <a:avLst/>
          </a:prstGeom>
          <a:solidFill>
            <a:srgbClr val="0C11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Flowchart: Data 5">
            <a:extLst>
              <a:ext uri="{FF2B5EF4-FFF2-40B4-BE49-F238E27FC236}">
                <a16:creationId xmlns:a16="http://schemas.microsoft.com/office/drawing/2014/main" id="{B75E95D0-4D72-447B-8374-9A5EAB6E217F}"/>
              </a:ext>
            </a:extLst>
          </p:cNvPr>
          <p:cNvSpPr/>
          <p:nvPr/>
        </p:nvSpPr>
        <p:spPr>
          <a:xfrm flipH="1">
            <a:off x="-2667000" y="2363096"/>
            <a:ext cx="12744449" cy="1707012"/>
          </a:xfrm>
          <a:prstGeom prst="flowChartInputOutpu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B7146E-886A-4C74-AE08-B3B574D3C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9050" y="2081009"/>
            <a:ext cx="8458200" cy="1672378"/>
          </a:xfrm>
        </p:spPr>
        <p:txBody>
          <a:bodyPr>
            <a:normAutofit/>
          </a:bodyPr>
          <a:lstStyle/>
          <a:p>
            <a:pPr algn="l"/>
            <a:r>
              <a:rPr lang="en-US" sz="4200" b="1" dirty="0">
                <a:solidFill>
                  <a:srgbClr val="212933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Development of a switch accessible software for the children with severe physical disabilities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0F05-60B7-4B32-9956-1971A69132DF}"/>
              </a:ext>
            </a:extLst>
          </p:cNvPr>
          <p:cNvSpPr txBox="1"/>
          <p:nvPr/>
        </p:nvSpPr>
        <p:spPr>
          <a:xfrm>
            <a:off x="39036" y="3593054"/>
            <a:ext cx="946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Miss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Amita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Mongkhonpreedarchai</a:t>
            </a:r>
            <a:r>
              <a:rPr lang="en-US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H SarabunPSK" panose="020B0500040200020003" pitchFamily="34" charset="-34"/>
                <a:cs typeface="TH SarabunPSK" panose="020B0500040200020003" pitchFamily="34" charset="-34"/>
              </a:rPr>
              <a:t>		Supervisor Mr. Hisashi Takeshima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22CA3B8-FA29-430C-BAAD-3A35B3DBC5E8}"/>
              </a:ext>
            </a:extLst>
          </p:cNvPr>
          <p:cNvCxnSpPr/>
          <p:nvPr/>
        </p:nvCxnSpPr>
        <p:spPr>
          <a:xfrm>
            <a:off x="96186" y="3612104"/>
            <a:ext cx="8914464" cy="0"/>
          </a:xfrm>
          <a:prstGeom prst="line">
            <a:avLst/>
          </a:prstGeom>
          <a:ln>
            <a:solidFill>
              <a:srgbClr val="0E11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93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A54DF-91D1-4B30-9D6A-F9D10457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Development of a switch accessible software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8269750-07CB-4B12-886B-76805A2E1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แคปเว็บ </a:t>
            </a:r>
            <a:r>
              <a:rPr lang="en-US" dirty="0" err="1"/>
              <a:t>htake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9DE196C-1608-49AD-A885-BF0DB07E1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477500" cy="4600575"/>
          </a:xfrm>
          <a:prstGeom prst="rect">
            <a:avLst/>
          </a:prstGeom>
        </p:spPr>
      </p:pic>
      <p:sp>
        <p:nvSpPr>
          <p:cNvPr id="7" name="Flowchart: Multidocument 6">
            <a:extLst>
              <a:ext uri="{FF2B5EF4-FFF2-40B4-BE49-F238E27FC236}">
                <a16:creationId xmlns:a16="http://schemas.microsoft.com/office/drawing/2014/main" id="{6DB36687-AEA4-46E3-AE08-3E8323FD39D7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1655605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FDD4B08-485A-4912-9C5D-A23087ED55BD}"/>
              </a:ext>
            </a:extLst>
          </p:cNvPr>
          <p:cNvGrpSpPr/>
          <p:nvPr/>
        </p:nvGrpSpPr>
        <p:grpSpPr>
          <a:xfrm>
            <a:off x="2233535" y="110293"/>
            <a:ext cx="7677976" cy="6605300"/>
            <a:chOff x="1750961" y="295198"/>
            <a:chExt cx="9086851" cy="781734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70E249E-2557-4656-B860-3CBE6561F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1548" b="39415"/>
            <a:stretch/>
          </p:blipFill>
          <p:spPr>
            <a:xfrm>
              <a:off x="1750962" y="295198"/>
              <a:ext cx="9086850" cy="126378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06A3EEA-665C-4304-B483-F9F3A4AB220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50961" y="2121317"/>
              <a:ext cx="9086850" cy="599122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9610B30-C7A3-41B3-BE3F-755B8A08BD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3042" r="1548"/>
            <a:stretch/>
          </p:blipFill>
          <p:spPr>
            <a:xfrm>
              <a:off x="1750961" y="1558978"/>
              <a:ext cx="9086850" cy="562339"/>
            </a:xfrm>
            <a:prstGeom prst="rect">
              <a:avLst/>
            </a:prstGeom>
          </p:spPr>
        </p:pic>
      </p:grpSp>
      <p:sp>
        <p:nvSpPr>
          <p:cNvPr id="6" name="Flowchart: Multidocument 5">
            <a:extLst>
              <a:ext uri="{FF2B5EF4-FFF2-40B4-BE49-F238E27FC236}">
                <a16:creationId xmlns:a16="http://schemas.microsoft.com/office/drawing/2014/main" id="{5C5995DC-35AB-4F3A-B3B5-01ED5826E216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5936669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enchant js">
            <a:extLst>
              <a:ext uri="{FF2B5EF4-FFF2-40B4-BE49-F238E27FC236}">
                <a16:creationId xmlns:a16="http://schemas.microsoft.com/office/drawing/2014/main" id="{7B393E98-6CC0-41E0-90BC-705EA563C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15" y="1902188"/>
            <a:ext cx="2551139" cy="2551139"/>
          </a:xfrm>
          <a:prstGeom prst="rect">
            <a:avLst/>
          </a:prstGeom>
          <a:noFill/>
          <a:effectLst>
            <a:glow>
              <a:schemeClr val="bg1">
                <a:alpha val="41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ผลการค้นหารูปภาพสำหรับ javascript">
            <a:extLst>
              <a:ext uri="{FF2B5EF4-FFF2-40B4-BE49-F238E27FC236}">
                <a16:creationId xmlns:a16="http://schemas.microsoft.com/office/drawing/2014/main" id="{9C39AF9D-E821-4A50-AB5A-0334BF829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85" y="1902188"/>
            <a:ext cx="5715000" cy="3352800"/>
          </a:xfrm>
          <a:prstGeom prst="rect">
            <a:avLst/>
          </a:prstGeom>
          <a:noFill/>
          <a:effectLst>
            <a:glow rad="215900">
              <a:schemeClr val="bg1">
                <a:alpha val="54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E0865679-C6FC-494C-90B6-E8955BFD7AA9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595965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961C75E-3A56-4CB3-AEB3-DA4C71C9B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3" t="13096" r="48116" b="35076"/>
          <a:stretch/>
        </p:blipFill>
        <p:spPr>
          <a:xfrm>
            <a:off x="254832" y="74952"/>
            <a:ext cx="11717940" cy="6708098"/>
          </a:xfrm>
          <a:prstGeom prst="rect">
            <a:avLst/>
          </a:prstGeo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88C0184F-15FF-451A-854C-77BFDF36F92A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401424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7A850F9-F1CB-40A6-B89E-6F457784C3E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8" t="11784" r="48115" b="42729"/>
          <a:stretch/>
        </p:blipFill>
        <p:spPr>
          <a:xfrm>
            <a:off x="524656" y="899409"/>
            <a:ext cx="8426490" cy="4227227"/>
          </a:xfrm>
          <a:prstGeom prst="rect">
            <a:avLst/>
          </a:prstGeo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7AFC4D83-1A40-4738-82CA-6FB49FE99E3D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2086862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0810F12-412C-4185-8B51-17473F5F8A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84" t="13753" r="22172" b="32450"/>
          <a:stretch/>
        </p:blipFill>
        <p:spPr>
          <a:xfrm>
            <a:off x="209862" y="149901"/>
            <a:ext cx="7730561" cy="304274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4326CA-E6A0-4E37-A48A-EEF2CA2CCD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29" t="15050" r="22508" b="20059"/>
          <a:stretch/>
        </p:blipFill>
        <p:spPr>
          <a:xfrm>
            <a:off x="5317442" y="3506168"/>
            <a:ext cx="6524787" cy="3141970"/>
          </a:xfrm>
          <a:prstGeom prst="rect">
            <a:avLst/>
          </a:prstGeom>
        </p:spPr>
      </p:pic>
      <p:sp>
        <p:nvSpPr>
          <p:cNvPr id="6" name="Flowchart: Multidocument 5">
            <a:extLst>
              <a:ext uri="{FF2B5EF4-FFF2-40B4-BE49-F238E27FC236}">
                <a16:creationId xmlns:a16="http://schemas.microsoft.com/office/drawing/2014/main" id="{E097B3BA-BAB2-4500-BC7C-88226697DE7B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4099745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8590EC-99B8-4FF9-8D5D-2AE18090B7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72" t="13767" r="22585" b="8907"/>
          <a:stretch/>
        </p:blipFill>
        <p:spPr>
          <a:xfrm>
            <a:off x="1844298" y="743920"/>
            <a:ext cx="9283486" cy="5300420"/>
          </a:xfrm>
          <a:prstGeom prst="rect">
            <a:avLst/>
          </a:prstGeo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BD8D5C57-736D-4505-94E7-38CB8CEB06B0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6280623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CD5BB43-47FC-4F3B-900E-D07414502C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5" t="13728" r="1763" b="2077"/>
          <a:stretch/>
        </p:blipFill>
        <p:spPr>
          <a:xfrm>
            <a:off x="224852" y="599606"/>
            <a:ext cx="11847227" cy="5771213"/>
          </a:xfrm>
          <a:prstGeom prst="rect">
            <a:avLst/>
          </a:prstGeo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0C5302E4-F062-47F9-BC63-6AD837C7DBF7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7485106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BF156F-619D-4509-A435-0AF8508DD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98" t="13316" r="23279" b="10581"/>
          <a:stretch/>
        </p:blipFill>
        <p:spPr>
          <a:xfrm>
            <a:off x="449706" y="254832"/>
            <a:ext cx="6790544" cy="38676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618DC62-1178-4E16-A83A-6DA3E4E2494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54" t="13971" r="22664" b="21954"/>
          <a:stretch/>
        </p:blipFill>
        <p:spPr>
          <a:xfrm>
            <a:off x="4092315" y="2855804"/>
            <a:ext cx="7919803" cy="3754859"/>
          </a:xfrm>
          <a:prstGeom prst="rect">
            <a:avLst/>
          </a:prstGeom>
        </p:spPr>
      </p:pic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17860AB2-5170-422D-A0CE-7ED3FB5F6D53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41708170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F7E8-06F1-435F-BE10-B441F67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F553-764C-4146-88B1-5C7A6B5FF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DB52E096-D4CD-4CF4-BF2F-9A7172FD2452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17245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2C09-EF64-4C96-BB0B-6375EA28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u="sng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7185-461D-4116-A8C8-9DAD53DD1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1. Introduction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2. System for the switch activities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3. Development of a switch accessible software (solution)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4. Demo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5. Conclusion</a:t>
            </a:r>
          </a:p>
        </p:txBody>
      </p:sp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8B04B25E-ECFE-4F4C-BCE5-155FAD9DC0F1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2088254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BF08-CEAB-4506-B379-FDC42599A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A98C1A87-6665-49E2-A15E-9EC576390E1D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890452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719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Thank you for your attention.</a:t>
            </a:r>
          </a:p>
        </p:txBody>
      </p:sp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16C1926C-C4B6-4E95-B13F-A808D89359FB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5775140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90B12-A3E3-4FC7-B02B-D3021244D2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remark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BC66B6-03CB-4E76-8E61-24741CA4F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Page number</a:t>
            </a:r>
          </a:p>
          <a:p>
            <a:r>
              <a:rPr lang="en-US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Q&amp;A</a:t>
            </a:r>
          </a:p>
          <a:p>
            <a:r>
              <a:rPr lang="en-US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Topic header</a:t>
            </a:r>
          </a:p>
          <a:p>
            <a:endParaRPr lang="en-US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endParaRPr lang="en-US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760591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u="sng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007"/>
            <a:ext cx="10515600" cy="4662956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ja-JP" sz="4000" b="1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About severely physically handicapped child</a:t>
            </a: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All assistance is required for daily living behavior (meal,  excretion, movement etc.)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It may also have complications of intellectual impairment if it is caused by brain diseases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altLang="ja-JP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Difficulty in communication</a:t>
            </a:r>
            <a:endParaRPr lang="en-US" sz="40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CC530185-BE48-4F0F-A8F0-0C430AFCE906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38157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ひなさん（SMA1型）の意思伝達環境の紹介 ＜2015年末現在＞">
            <a:hlinkClick r:id="" action="ppaction://media"/>
            <a:extLst>
              <a:ext uri="{FF2B5EF4-FFF2-40B4-BE49-F238E27FC236}">
                <a16:creationId xmlns:a16="http://schemas.microsoft.com/office/drawing/2014/main" id="{D70DB990-5C54-49A6-84F1-3D25BA9066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1394" y="296627"/>
            <a:ext cx="8361779" cy="6270764"/>
          </a:xfr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852E1D6F-A8C8-40C7-B77D-A42E19023375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0372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u="sng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007"/>
            <a:ext cx="10515600" cy="1723868"/>
          </a:xfrm>
        </p:spPr>
        <p:txBody>
          <a:bodyPr>
            <a:normAutofit lnSpcReduction="10000"/>
          </a:bodyPr>
          <a:lstStyle/>
          <a:p>
            <a:pPr marL="0" indent="0" algn="ctr">
              <a:lnSpc>
                <a:spcPct val="200000"/>
              </a:lnSpc>
              <a:buNone/>
            </a:pPr>
            <a:r>
              <a:rPr lang="en-US" altLang="ja-JP" sz="54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Difficulty in communication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AADFB43-2737-4998-A0D1-AFEE600638EE}"/>
              </a:ext>
            </a:extLst>
          </p:cNvPr>
          <p:cNvSpPr txBox="1">
            <a:spLocks/>
          </p:cNvSpPr>
          <p:nvPr/>
        </p:nvSpPr>
        <p:spPr>
          <a:xfrm>
            <a:off x="990600" y="3929921"/>
            <a:ext cx="10515600" cy="17238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</a:pPr>
            <a:r>
              <a:rPr lang="en-US" sz="54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Switch activity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95C0D9BB-B215-49D3-B806-09E132E9375C}"/>
              </a:ext>
            </a:extLst>
          </p:cNvPr>
          <p:cNvSpPr/>
          <p:nvPr/>
        </p:nvSpPr>
        <p:spPr>
          <a:xfrm>
            <a:off x="5711252" y="3117954"/>
            <a:ext cx="959371" cy="1259174"/>
          </a:xfrm>
          <a:prstGeom prst="downArrow">
            <a:avLst/>
          </a:prstGeom>
          <a:solidFill>
            <a:srgbClr val="8AA8DA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lowchart: Multidocument 5">
            <a:extLst>
              <a:ext uri="{FF2B5EF4-FFF2-40B4-BE49-F238E27FC236}">
                <a16:creationId xmlns:a16="http://schemas.microsoft.com/office/drawing/2014/main" id="{942CE7D5-DC90-48AF-B98D-B65F680697C5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948540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EE48-175C-49C5-AFA2-1877BA03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u="sng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System for the switch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C77C-899A-47DC-B8CF-72C39CB65C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097905" cy="4706579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th-TH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Promote active, active communication and activities</a:t>
            </a:r>
            <a:endParaRPr lang="th-TH" sz="40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0" indent="0">
              <a:buNone/>
            </a:pPr>
            <a:endParaRPr lang="th-TH" sz="40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th-TH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Control toys, home appliances, personal computers with switches</a:t>
            </a:r>
            <a:endParaRPr lang="th-TH" sz="40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marL="0" indent="0">
              <a:buNone/>
            </a:pPr>
            <a:endParaRPr lang="th-TH" sz="40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th-TH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  </a:t>
            </a:r>
            <a:r>
              <a:rPr lang="en-US" sz="40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Use a part of the body that you can move, operate the switch</a:t>
            </a:r>
          </a:p>
        </p:txBody>
      </p:sp>
      <p:pic>
        <p:nvPicPr>
          <p:cNvPr id="4" name="図 8">
            <a:extLst>
              <a:ext uri="{FF2B5EF4-FFF2-40B4-BE49-F238E27FC236}">
                <a16:creationId xmlns:a16="http://schemas.microsoft.com/office/drawing/2014/main" id="{4BE4BD99-AB5D-480D-B79E-9FBE0F6720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4" y="1434416"/>
            <a:ext cx="2368296" cy="1850780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図 9">
            <a:extLst>
              <a:ext uri="{FF2B5EF4-FFF2-40B4-BE49-F238E27FC236}">
                <a16:creationId xmlns:a16="http://schemas.microsoft.com/office/drawing/2014/main" id="{E374439F-FEFA-4215-8E63-7177780567F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64" y="4095206"/>
            <a:ext cx="2368296" cy="1568996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テキスト ボックス 11">
            <a:extLst>
              <a:ext uri="{FF2B5EF4-FFF2-40B4-BE49-F238E27FC236}">
                <a16:creationId xmlns:a16="http://schemas.microsoft.com/office/drawing/2014/main" id="{02A3870A-B93A-46E7-8BF8-F6083EC2F1FF}"/>
              </a:ext>
            </a:extLst>
          </p:cNvPr>
          <p:cNvSpPr txBox="1"/>
          <p:nvPr/>
        </p:nvSpPr>
        <p:spPr>
          <a:xfrm>
            <a:off x="9269965" y="3285196"/>
            <a:ext cx="2368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Point touch switch</a:t>
            </a:r>
            <a:endParaRPr lang="ja-JP" altLang="en-US" sz="28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7" name="テキスト ボックス 12">
            <a:extLst>
              <a:ext uri="{FF2B5EF4-FFF2-40B4-BE49-F238E27FC236}">
                <a16:creationId xmlns:a16="http://schemas.microsoft.com/office/drawing/2014/main" id="{DE0443C6-F99A-4081-9B41-688753F81D0B}"/>
              </a:ext>
            </a:extLst>
          </p:cNvPr>
          <p:cNvSpPr txBox="1"/>
          <p:nvPr/>
        </p:nvSpPr>
        <p:spPr>
          <a:xfrm>
            <a:off x="9060027" y="5874047"/>
            <a:ext cx="2788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Proximity sensor switch</a:t>
            </a:r>
            <a:endParaRPr lang="ja-JP" altLang="en-US" sz="28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8" name="Picture 2" descr="http://www.p-supply.co.jp/admin/filebinder/filebinder/loader/Product/244/product_main_image/dc9fe4ca3e8381fd9330e96c7839aeec1104c765/%E3%83%A1%E3%82%A4%E3%83%B3.jpg">
            <a:extLst>
              <a:ext uri="{FF2B5EF4-FFF2-40B4-BE49-F238E27FC236}">
                <a16:creationId xmlns:a16="http://schemas.microsoft.com/office/drawing/2014/main" id="{02DD9397-6C7F-4590-BC3F-9EC7D854E9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3" t="37259" r="49102" b="22814"/>
          <a:stretch/>
        </p:blipFill>
        <p:spPr bwMode="auto">
          <a:xfrm>
            <a:off x="6325941" y="2861585"/>
            <a:ext cx="2363774" cy="1377614"/>
          </a:xfrm>
          <a:prstGeom prst="rect">
            <a:avLst/>
          </a:prstGeom>
          <a:noFill/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テキスト ボックス 2">
            <a:extLst>
              <a:ext uri="{FF2B5EF4-FFF2-40B4-BE49-F238E27FC236}">
                <a16:creationId xmlns:a16="http://schemas.microsoft.com/office/drawing/2014/main" id="{8E9715C2-0775-4C2B-A8BF-3331DC7669CC}"/>
              </a:ext>
            </a:extLst>
          </p:cNvPr>
          <p:cNvSpPr txBox="1"/>
          <p:nvPr/>
        </p:nvSpPr>
        <p:spPr>
          <a:xfrm>
            <a:off x="6490562" y="4253079"/>
            <a:ext cx="20697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>
                <a:solidFill>
                  <a:schemeClr val="bg1"/>
                </a:solidFill>
                <a:latin typeface="TH SarabunPSK" panose="020B0500040200020003" pitchFamily="34" charset="-34"/>
                <a:cs typeface="TH SarabunPSK" panose="020B0500040200020003" pitchFamily="34" charset="-34"/>
              </a:rPr>
              <a:t>Jelly Bean Switch</a:t>
            </a:r>
            <a:endParaRPr kumimoji="1" lang="ja-JP" altLang="en-US" sz="2800" dirty="0">
              <a:solidFill>
                <a:schemeClr val="bg1"/>
              </a:solidFill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10" name="Flowchart: Multidocument 9">
            <a:extLst>
              <a:ext uri="{FF2B5EF4-FFF2-40B4-BE49-F238E27FC236}">
                <a16:creationId xmlns:a16="http://schemas.microsoft.com/office/drawing/2014/main" id="{162CB1EA-7577-43C2-B289-8A10BDF9DF86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509712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71EF07-2160-4AC7-8914-3D130BBA3D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</a:extLst>
          </a:blip>
          <a:srcRect l="12664" t="13971" r="12828" b="13206"/>
          <a:stretch/>
        </p:blipFill>
        <p:spPr>
          <a:xfrm>
            <a:off x="1543987" y="959370"/>
            <a:ext cx="9084040" cy="4991725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278A81F-8246-4BA0-8364-4FBDA97069AC}"/>
              </a:ext>
            </a:extLst>
          </p:cNvPr>
          <p:cNvSpPr/>
          <p:nvPr/>
        </p:nvSpPr>
        <p:spPr>
          <a:xfrm>
            <a:off x="5396460" y="2038662"/>
            <a:ext cx="2233534" cy="2188564"/>
          </a:xfrm>
          <a:prstGeom prst="ellipse">
            <a:avLst/>
          </a:prstGeom>
          <a:noFill/>
          <a:ln w="95250" cap="flat">
            <a:solidFill>
              <a:srgbClr val="FF0000">
                <a:alpha val="93000"/>
              </a:srgb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7F810194-6798-4E34-A2EC-B3F23AA2E6D8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3436405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20170623161106">
            <a:hlinkClick r:id="" action="ppaction://media"/>
            <a:extLst>
              <a:ext uri="{FF2B5EF4-FFF2-40B4-BE49-F238E27FC236}">
                <a16:creationId xmlns:a16="http://schemas.microsoft.com/office/drawing/2014/main" id="{4E65CCB3-B648-4DF1-923D-1D65B444DF1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7481" y="386569"/>
            <a:ext cx="3402532" cy="6048211"/>
          </a:xfrm>
        </p:spPr>
      </p:pic>
      <p:sp>
        <p:nvSpPr>
          <p:cNvPr id="3" name="Flowchart: Multidocument 2">
            <a:extLst>
              <a:ext uri="{FF2B5EF4-FFF2-40B4-BE49-F238E27FC236}">
                <a16:creationId xmlns:a16="http://schemas.microsoft.com/office/drawing/2014/main" id="{92F0E34E-0CF6-43B2-BF95-EDE7289B00B4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194444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2D27B3-4254-4C7D-BAE2-83CE96D6A94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6255" y="1337919"/>
            <a:ext cx="5931044" cy="44482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C6008-D125-44FD-95C3-2C15C9431A4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561"/>
          <a:stretch/>
        </p:blipFill>
        <p:spPr>
          <a:xfrm>
            <a:off x="414729" y="316690"/>
            <a:ext cx="4907366" cy="2960558"/>
          </a:xfrm>
          <a:prstGeom prst="rect">
            <a:avLst/>
          </a:prstGeom>
        </p:spPr>
      </p:pic>
      <p:sp>
        <p:nvSpPr>
          <p:cNvPr id="4" name="Flowchart: Multidocument 3">
            <a:extLst>
              <a:ext uri="{FF2B5EF4-FFF2-40B4-BE49-F238E27FC236}">
                <a16:creationId xmlns:a16="http://schemas.microsoft.com/office/drawing/2014/main" id="{7D3861FA-3907-4994-ADA4-661CC6F0D553}"/>
              </a:ext>
            </a:extLst>
          </p:cNvPr>
          <p:cNvSpPr/>
          <p:nvPr/>
        </p:nvSpPr>
        <p:spPr>
          <a:xfrm>
            <a:off x="10912840" y="230188"/>
            <a:ext cx="1064302" cy="654206"/>
          </a:xfrm>
          <a:prstGeom prst="flowChartMultidocument">
            <a:avLst/>
          </a:prstGeom>
          <a:solidFill>
            <a:schemeClr val="tx2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1 / 22</a:t>
            </a:r>
          </a:p>
        </p:txBody>
      </p:sp>
    </p:spTree>
    <p:extLst>
      <p:ext uri="{BB962C8B-B14F-4D97-AF65-F5344CB8AC3E}">
        <p14:creationId xmlns:p14="http://schemas.microsoft.com/office/powerpoint/2010/main" val="2484848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478</Words>
  <Application>Microsoft Office PowerPoint</Application>
  <PresentationFormat>Widescreen</PresentationFormat>
  <Paragraphs>99</Paragraphs>
  <Slides>22</Slides>
  <Notes>15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游ゴシック</vt:lpstr>
      <vt:lpstr>Arial</vt:lpstr>
      <vt:lpstr>Calibri</vt:lpstr>
      <vt:lpstr>Calibri Light</vt:lpstr>
      <vt:lpstr>Cordia New</vt:lpstr>
      <vt:lpstr>TH SarabunPSK</vt:lpstr>
      <vt:lpstr>Wingdings</vt:lpstr>
      <vt:lpstr>Office Theme</vt:lpstr>
      <vt:lpstr>Development of a switch accessible software for the children with severe physical disabilities</vt:lpstr>
      <vt:lpstr>OUTLINE</vt:lpstr>
      <vt:lpstr>Introduction</vt:lpstr>
      <vt:lpstr>PowerPoint Presentation</vt:lpstr>
      <vt:lpstr>Introduction</vt:lpstr>
      <vt:lpstr>System for the switch activities</vt:lpstr>
      <vt:lpstr>PowerPoint Presentation</vt:lpstr>
      <vt:lpstr>PowerPoint Presentation</vt:lpstr>
      <vt:lpstr>PowerPoint Presentation</vt:lpstr>
      <vt:lpstr>Development of a switch accessible software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Conclusion</vt:lpstr>
      <vt:lpstr>Thank you for your attention.</vt:lpstr>
      <vt:lpstr>remark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switch accessible software for the children with severe physical disabilities</dc:title>
  <dc:creator>amliomnie</dc:creator>
  <cp:lastModifiedBy>amliomnie</cp:lastModifiedBy>
  <cp:revision>36</cp:revision>
  <dcterms:created xsi:type="dcterms:W3CDTF">2017-06-22T05:23:30Z</dcterms:created>
  <dcterms:modified xsi:type="dcterms:W3CDTF">2017-06-29T04:56:12Z</dcterms:modified>
</cp:coreProperties>
</file>

<file path=docProps/thumbnail.jpeg>
</file>